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78" r:id="rId3"/>
    <p:sldId id="279" r:id="rId4"/>
    <p:sldId id="284" r:id="rId5"/>
    <p:sldId id="285" r:id="rId6"/>
    <p:sldId id="286" r:id="rId7"/>
    <p:sldId id="288" r:id="rId8"/>
    <p:sldId id="287" r:id="rId9"/>
    <p:sldId id="280" r:id="rId10"/>
    <p:sldId id="276" r:id="rId11"/>
    <p:sldId id="281" r:id="rId12"/>
    <p:sldId id="289" r:id="rId13"/>
    <p:sldId id="282" r:id="rId14"/>
    <p:sldId id="283" r:id="rId15"/>
    <p:sldId id="290" r:id="rId16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2C45"/>
    <a:srgbClr val="E84B26"/>
    <a:srgbClr val="8D1187"/>
    <a:srgbClr val="E62E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31"/>
    <p:restoredTop sz="94664"/>
  </p:normalViewPr>
  <p:slideViewPr>
    <p:cSldViewPr snapToGrid="0" snapToObjects="1">
      <p:cViewPr>
        <p:scale>
          <a:sx n="100" d="100"/>
          <a:sy n="100" d="100"/>
        </p:scale>
        <p:origin x="187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8528EB-C9C9-744E-ABE3-ADF243DDFC20}" type="datetimeFigureOut">
              <a:rPr lang="en-US" smtClean="0"/>
              <a:t>12/21/20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87BC88-BB71-1C4F-862C-CBED3BA7A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827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53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68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109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87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80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19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95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661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20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27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69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581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2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7BC88-BB71-1C4F-862C-CBED3BA7A8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38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84A66-3683-4F4E-A02A-483F72D1CB88}" type="datetime1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59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7B0B6-4A21-ED43-A796-12C3436768CD}" type="datetime1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3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9B43A-676B-594F-AA7B-4789F9FA115D}" type="datetime1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979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9BEE6-20CC-0742-9AD4-3F30E458B323}" type="datetime1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81500" y="6356351"/>
            <a:ext cx="381000" cy="365125"/>
          </a:xfrm>
        </p:spPr>
        <p:txBody>
          <a:bodyPr/>
          <a:lstStyle>
            <a:lvl1pPr algn="ctr">
              <a:defRPr/>
            </a:lvl1pPr>
          </a:lstStyle>
          <a:p>
            <a:fld id="{9EC07648-5E8E-4E41-8BB9-E38920FCCC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872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BD880-C26C-4842-990A-7B0DFFC2EC1C}" type="datetime1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928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1629E-294D-7A48-BCD0-0DE4CBBC496E}" type="datetime1">
              <a:rPr lang="en-US" smtClean="0"/>
              <a:t>12/21/20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09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4C60B1-F4EA-654A-8DBD-0F4FB2F5FEE1}" type="datetime1">
              <a:rPr lang="en-US" smtClean="0"/>
              <a:t>12/21/20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407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28863-881F-3C47-A4FA-2AD88057FB83}" type="datetime1">
              <a:rPr lang="en-US" smtClean="0"/>
              <a:t>12/21/20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891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C897-7CF9-7F48-AA43-54068EF4237E}" type="datetime1">
              <a:rPr lang="en-US" smtClean="0"/>
              <a:t>12/21/20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476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D4CCD-0BDE-F54B-B12B-6B8308DA544A}" type="datetime1">
              <a:rPr lang="en-US" smtClean="0"/>
              <a:t>12/21/20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28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2B492-7A0D-F249-897C-88E995F50508}" type="datetime1">
              <a:rPr lang="en-US" smtClean="0"/>
              <a:t>12/21/20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659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tiff"/><Relationship Id="rId1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818" y="0"/>
            <a:ext cx="7886700" cy="8931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32220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73531-4424-7941-B909-44C9C4ED66F6}" type="datetime1">
              <a:rPr lang="en-US" smtClean="0"/>
              <a:t>12/21/20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07648-5E8E-4E41-8BB9-E38920FCCC5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598DC8F6-B768-6743-B565-FE131F68677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3098" y="6324452"/>
            <a:ext cx="2945219" cy="4990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033D04D9-3B50-844E-8FCC-ADEEC30EAC3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195805" y="6411429"/>
            <a:ext cx="2001359" cy="53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087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84B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E84B26"/>
        </a:buClr>
        <a:buFont typeface="System Font Regular"/>
        <a:buChar char="▸"/>
        <a:defRPr sz="2800" kern="1200">
          <a:solidFill>
            <a:srgbClr val="032C45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84B26"/>
        </a:buClr>
        <a:buFont typeface="Arial" panose="020B0604020202020204" pitchFamily="34" charset="0"/>
        <a:buChar char="•"/>
        <a:defRPr sz="2400" kern="1200">
          <a:solidFill>
            <a:srgbClr val="032C45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84B26"/>
        </a:buClr>
        <a:buFont typeface="System Font Regular"/>
        <a:buChar char="◦"/>
        <a:defRPr sz="2000" kern="1200">
          <a:solidFill>
            <a:srgbClr val="032C45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32C45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32C45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0370D0E-E32F-974F-870E-EEAC42341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426" y="641891"/>
            <a:ext cx="8766313" cy="1330381"/>
          </a:xfrm>
        </p:spPr>
        <p:txBody>
          <a:bodyPr>
            <a:noAutofit/>
          </a:bodyPr>
          <a:lstStyle/>
          <a:p>
            <a:pPr algn="l"/>
            <a:r>
              <a:rPr lang="en-US" sz="4000" dirty="0" smtClean="0"/>
              <a:t>Preliminary Exam – Proposal Outline</a:t>
            </a:r>
            <a:br>
              <a:rPr lang="en-US" sz="4000" dirty="0" smtClean="0"/>
            </a:br>
            <a:r>
              <a:rPr lang="en-US" sz="4000" dirty="0" smtClean="0"/>
              <a:t>(December 2020)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E968B75A-78D0-1D46-A5DD-1C32ADB97D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5122" y="5232903"/>
            <a:ext cx="6858000" cy="1017633"/>
          </a:xfrm>
        </p:spPr>
        <p:txBody>
          <a:bodyPr>
            <a:normAutofit fontScale="85000" lnSpcReduction="20000"/>
          </a:bodyPr>
          <a:lstStyle/>
          <a:p>
            <a:pPr algn="r"/>
            <a:r>
              <a:rPr lang="en-US" dirty="0" smtClean="0">
                <a:solidFill>
                  <a:srgbClr val="E84B26"/>
                </a:solidFill>
              </a:rPr>
              <a:t>Cory Mikida (AE)</a:t>
            </a:r>
            <a:endParaRPr lang="en-US" dirty="0">
              <a:solidFill>
                <a:srgbClr val="E84B26"/>
              </a:solidFill>
            </a:endParaRPr>
          </a:p>
          <a:p>
            <a:pPr algn="r"/>
            <a:r>
              <a:rPr lang="en-US" dirty="0" smtClean="0">
                <a:solidFill>
                  <a:srgbClr val="E84B26"/>
                </a:solidFill>
              </a:rPr>
              <a:t>Prof. Daniel </a:t>
            </a:r>
            <a:r>
              <a:rPr lang="en-US" dirty="0" err="1" smtClean="0">
                <a:solidFill>
                  <a:srgbClr val="E84B26"/>
                </a:solidFill>
              </a:rPr>
              <a:t>Bodony</a:t>
            </a:r>
            <a:r>
              <a:rPr lang="en-US" dirty="0" smtClean="0">
                <a:solidFill>
                  <a:srgbClr val="E84B26"/>
                </a:solidFill>
              </a:rPr>
              <a:t> (AE</a:t>
            </a:r>
            <a:r>
              <a:rPr lang="en-US" dirty="0">
                <a:solidFill>
                  <a:srgbClr val="E84B26"/>
                </a:solidFill>
              </a:rPr>
              <a:t>)</a:t>
            </a:r>
          </a:p>
          <a:p>
            <a:pPr algn="r"/>
            <a:r>
              <a:rPr lang="en-US" dirty="0" smtClean="0">
                <a:solidFill>
                  <a:srgbClr val="E84B26"/>
                </a:solidFill>
              </a:rPr>
              <a:t>Prof. Andreas </a:t>
            </a:r>
            <a:r>
              <a:rPr lang="en-US" dirty="0" err="1" smtClean="0">
                <a:solidFill>
                  <a:srgbClr val="E84B26"/>
                </a:solidFill>
              </a:rPr>
              <a:t>Klockner</a:t>
            </a:r>
            <a:r>
              <a:rPr lang="en-US" dirty="0" smtClean="0">
                <a:solidFill>
                  <a:srgbClr val="E84B26"/>
                </a:solidFill>
              </a:rPr>
              <a:t> (CS)</a:t>
            </a:r>
            <a:endParaRPr lang="en-US" dirty="0">
              <a:solidFill>
                <a:srgbClr val="E84B26"/>
              </a:solidFill>
            </a:endParaRPr>
          </a:p>
          <a:p>
            <a:pPr algn="r"/>
            <a:endParaRPr lang="en-US" dirty="0">
              <a:solidFill>
                <a:srgbClr val="E84B26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="" xmlns:a16="http://schemas.microsoft.com/office/drawing/2014/main" id="{961988F6-476D-D843-8B8D-1D4D04B3CB08}"/>
              </a:ext>
            </a:extLst>
          </p:cNvPr>
          <p:cNvCxnSpPr/>
          <p:nvPr/>
        </p:nvCxnSpPr>
        <p:spPr>
          <a:xfrm>
            <a:off x="221816" y="2375673"/>
            <a:ext cx="8567531" cy="0"/>
          </a:xfrm>
          <a:prstGeom prst="line">
            <a:avLst/>
          </a:prstGeom>
          <a:ln>
            <a:solidFill>
              <a:srgbClr val="032C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6EBF7B8C-A554-334B-A0C5-D4A404694954}"/>
              </a:ext>
            </a:extLst>
          </p:cNvPr>
          <p:cNvCxnSpPr>
            <a:cxnSpLocks/>
          </p:cNvCxnSpPr>
          <p:nvPr/>
        </p:nvCxnSpPr>
        <p:spPr>
          <a:xfrm>
            <a:off x="221816" y="4465982"/>
            <a:ext cx="8567531" cy="0"/>
          </a:xfrm>
          <a:prstGeom prst="line">
            <a:avLst/>
          </a:prstGeom>
          <a:ln>
            <a:solidFill>
              <a:srgbClr val="032C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614" y="2448505"/>
            <a:ext cx="1951125" cy="1940404"/>
          </a:xfrm>
          <a:prstGeom prst="rect">
            <a:avLst/>
          </a:prstGeom>
        </p:spPr>
      </p:pic>
      <p:pic>
        <p:nvPicPr>
          <p:cNvPr id="10" name="Picture 2" descr="http://ceesd.ncsa.illinois.edu/wp-content/uploads/2020/08/combusti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997" y="2509069"/>
            <a:ext cx="4476750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1" y="2452747"/>
            <a:ext cx="1130300" cy="193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72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The Topic/Problem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07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00" dirty="0" smtClean="0"/>
              <a:t>The mission statement: create a stable and accurate interface between structured (SBP) and unstructured (DG) spatial </a:t>
            </a:r>
            <a:r>
              <a:rPr lang="en-US" sz="2300" dirty="0" err="1" smtClean="0"/>
              <a:t>discretizations</a:t>
            </a:r>
            <a:endParaRPr lang="en-US" sz="2300" dirty="0" smtClean="0"/>
          </a:p>
          <a:p>
            <a:pPr lvl="1"/>
            <a:r>
              <a:rPr lang="en-US" sz="2000" dirty="0" smtClean="0"/>
              <a:t>Introducing localized regions of unstructured meshing allows for superior meshing of complex geometries</a:t>
            </a:r>
          </a:p>
          <a:p>
            <a:r>
              <a:rPr lang="en-US" sz="2300" dirty="0" smtClean="0"/>
              <a:t>Starting point: nonconforming interface method of </a:t>
            </a:r>
            <a:r>
              <a:rPr lang="en-US" sz="2300" dirty="0" err="1" smtClean="0"/>
              <a:t>Kozdon</a:t>
            </a:r>
            <a:r>
              <a:rPr lang="en-US" sz="2300" dirty="0" smtClean="0"/>
              <a:t> and Wilcox ([4])</a:t>
            </a:r>
          </a:p>
          <a:p>
            <a:pPr lvl="1"/>
            <a:r>
              <a:rPr lang="en-US" sz="2000" dirty="0" smtClean="0"/>
              <a:t>Boundary between spatial schemes traversed via projection of solution into “glue grid” polynomial space</a:t>
            </a:r>
          </a:p>
          <a:p>
            <a:pPr lvl="1"/>
            <a:r>
              <a:rPr lang="en-US" sz="2000" dirty="0" smtClean="0"/>
              <a:t>Choice of polynomial space in </a:t>
            </a:r>
            <a:r>
              <a:rPr lang="en-US" sz="2000" smtClean="0"/>
              <a:t>glue grid/structure of projection operators </a:t>
            </a:r>
            <a:r>
              <a:rPr lang="en-US" sz="2000" dirty="0" smtClean="0"/>
              <a:t>can allow for proof of energy stability</a:t>
            </a:r>
          </a:p>
          <a:p>
            <a:pPr lvl="1"/>
            <a:r>
              <a:rPr lang="en-US" sz="2000" dirty="0" smtClean="0"/>
              <a:t>However, resulting projection stencils give an underdetermined system, with optimization used to produce final projection operators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68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Goals and Bounds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07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 smtClean="0"/>
          </a:p>
          <a:p>
            <a:r>
              <a:rPr lang="en-US" sz="2400" dirty="0" smtClean="0"/>
              <a:t>Must-have: stable, accurate, and *</a:t>
            </a:r>
            <a:r>
              <a:rPr lang="en-US" sz="2400" dirty="0" err="1" smtClean="0"/>
              <a:t>unisolvent</a:t>
            </a:r>
            <a:r>
              <a:rPr lang="en-US" sz="2400" dirty="0" smtClean="0"/>
              <a:t>* approach to interio</a:t>
            </a:r>
            <a:r>
              <a:rPr lang="en-US" sz="2400" dirty="0" smtClean="0"/>
              <a:t>r projection from structured (SBP) to unstructured (DG) meshes in 2D</a:t>
            </a:r>
          </a:p>
          <a:p>
            <a:pPr lvl="1"/>
            <a:r>
              <a:rPr lang="en-US" sz="2000" dirty="0" smtClean="0"/>
              <a:t>Apply this to a periodic problem as a baseline proof-of-concept</a:t>
            </a:r>
          </a:p>
          <a:p>
            <a:r>
              <a:rPr lang="en-US" sz="2400" dirty="0" smtClean="0"/>
              <a:t>Nice-to-have: application to 3D problems</a:t>
            </a:r>
          </a:p>
          <a:p>
            <a:r>
              <a:rPr lang="en-US" sz="2400" dirty="0" smtClean="0"/>
              <a:t>Nice-to-have but based on our current experience will be tricky: stable, accurate, and </a:t>
            </a:r>
            <a:r>
              <a:rPr lang="en-US" sz="2400" dirty="0" err="1" smtClean="0"/>
              <a:t>unisolvent</a:t>
            </a:r>
            <a:r>
              <a:rPr lang="en-US" sz="2400" dirty="0" smtClean="0"/>
              <a:t> boundary projection</a:t>
            </a:r>
          </a:p>
          <a:p>
            <a:pPr lvl="1"/>
            <a:r>
              <a:rPr lang="en-US" sz="2000" dirty="0" smtClean="0"/>
              <a:t>Boundary stencils are currently what make the whole-operator solves of </a:t>
            </a:r>
            <a:r>
              <a:rPr lang="en-US" sz="2000" dirty="0" err="1" smtClean="0"/>
              <a:t>Kozdon</a:t>
            </a:r>
            <a:r>
              <a:rPr lang="en-US" sz="2000" dirty="0" smtClean="0"/>
              <a:t> and Wilcox underdetermined</a:t>
            </a:r>
            <a:endParaRPr lang="en-US" sz="20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9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The Plan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07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Starting point: remove more complicated boundary treatment from setup, construct interior-only periodic projection operators</a:t>
            </a:r>
          </a:p>
          <a:p>
            <a:pPr lvl="1"/>
            <a:r>
              <a:rPr lang="en-US" sz="2000" dirty="0" smtClean="0"/>
              <a:t>Be able to write down proof of stability (via energy) - this may result in a different operator condition than K+W’s compatibility, and may require a more thorough search for all possible operator conditions than has yet been performed</a:t>
            </a:r>
          </a:p>
          <a:p>
            <a:pPr lvl="1"/>
            <a:r>
              <a:rPr lang="en-US" sz="2000" dirty="0" smtClean="0"/>
              <a:t>Establish a sensible set of DOFs</a:t>
            </a:r>
            <a:endParaRPr lang="en-US" sz="2000" dirty="0" smtClean="0"/>
          </a:p>
          <a:p>
            <a:pPr lvl="1"/>
            <a:r>
              <a:rPr lang="en-US" sz="2000" dirty="0" smtClean="0"/>
              <a:t>Solve for these operators from a square system based on accuracy conditions for projection in *both* directions (grid-to-glue, glue-to-grid), in addition to any constraints we need to impose to ensure stability (based on conditions mentioned above)</a:t>
            </a:r>
          </a:p>
          <a:p>
            <a:r>
              <a:rPr lang="en-US" sz="2400" dirty="0" smtClean="0"/>
              <a:t>Prove the efficacy of these projection operators in 2D</a:t>
            </a:r>
          </a:p>
          <a:p>
            <a:r>
              <a:rPr lang="en-US" sz="2400" dirty="0" smtClean="0"/>
              <a:t>Apply lessons learned to boundary treatment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3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The Plan (cont’d)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07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Software: </a:t>
            </a:r>
            <a:r>
              <a:rPr lang="en-US" sz="2400" dirty="0" smtClean="0"/>
              <a:t>Grudge (w/</a:t>
            </a:r>
            <a:r>
              <a:rPr lang="en-US" sz="2400" dirty="0" err="1" smtClean="0"/>
              <a:t>meshmode</a:t>
            </a:r>
            <a:r>
              <a:rPr lang="en-US" sz="2400" dirty="0" smtClean="0"/>
              <a:t> and other tools, for DG discretization), Leap/</a:t>
            </a:r>
            <a:r>
              <a:rPr lang="en-US" sz="2400" dirty="0" err="1" smtClean="0"/>
              <a:t>Dagrt</a:t>
            </a:r>
            <a:r>
              <a:rPr lang="en-US" sz="2400" dirty="0" smtClean="0"/>
              <a:t> (for time integration)</a:t>
            </a:r>
          </a:p>
          <a:p>
            <a:r>
              <a:rPr lang="en-US" sz="2400" b="1" dirty="0" smtClean="0"/>
              <a:t>Application:</a:t>
            </a:r>
            <a:r>
              <a:rPr lang="en-US" sz="2400" dirty="0" smtClean="0"/>
              <a:t> 2D acoustic wave equation on split domain</a:t>
            </a:r>
            <a:endParaRPr lang="en-US" sz="24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958" y="2361999"/>
            <a:ext cx="4948084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07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 smtClean="0"/>
          </a:p>
          <a:p>
            <a:r>
              <a:rPr lang="en-US" sz="2400" dirty="0" smtClean="0"/>
              <a:t>Python-based testing setup created which implements split-domain 2D acoustic wave problem described on the previous slide</a:t>
            </a:r>
          </a:p>
          <a:p>
            <a:r>
              <a:rPr lang="en-US" sz="2400" dirty="0" err="1" smtClean="0"/>
              <a:t>Matlab</a:t>
            </a:r>
            <a:r>
              <a:rPr lang="en-US" sz="2400" dirty="0" smtClean="0"/>
              <a:t> and Maxima codes written with the goal of experimenting with different DOF/constraint setups to produce a </a:t>
            </a:r>
            <a:r>
              <a:rPr lang="en-US" sz="2400" dirty="0" err="1" smtClean="0"/>
              <a:t>unisolvent</a:t>
            </a:r>
            <a:r>
              <a:rPr lang="en-US" sz="2400" dirty="0" smtClean="0"/>
              <a:t> and stable interior projection operator</a:t>
            </a:r>
          </a:p>
          <a:p>
            <a:pPr lvl="1"/>
            <a:r>
              <a:rPr lang="en-US" sz="2000" dirty="0" smtClean="0"/>
              <a:t>Needed: firmer understanding of how compatibility condition of K+W fulfills interior projection operator accuracy constraints in both directions (pencil and paper)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9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07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[1] </a:t>
            </a:r>
            <a:r>
              <a:rPr lang="en-US" sz="2400" dirty="0"/>
              <a:t>Mikida, Cory, Andreas </a:t>
            </a:r>
            <a:r>
              <a:rPr lang="en-US" sz="2400" dirty="0" err="1"/>
              <a:t>Klöckner</a:t>
            </a:r>
            <a:r>
              <a:rPr lang="en-US" sz="2400" dirty="0"/>
              <a:t>, and Daniel </a:t>
            </a:r>
            <a:r>
              <a:rPr lang="en-US" sz="2400" dirty="0" err="1"/>
              <a:t>Bodony</a:t>
            </a:r>
            <a:r>
              <a:rPr lang="en-US" sz="2400" dirty="0"/>
              <a:t>. "Multi-rate time integration on overset meshes." </a:t>
            </a:r>
            <a:r>
              <a:rPr lang="en-US" sz="2400" i="1" dirty="0"/>
              <a:t>Journal of Computational Physics</a:t>
            </a:r>
            <a:r>
              <a:rPr lang="en-US" sz="2400" dirty="0"/>
              <a:t> 396 (2019): 325-346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[2] </a:t>
            </a:r>
            <a:r>
              <a:rPr lang="en-US" sz="2400" dirty="0" err="1"/>
              <a:t>Michalke</a:t>
            </a:r>
            <a:r>
              <a:rPr lang="en-US" sz="2400" dirty="0"/>
              <a:t>, </a:t>
            </a:r>
            <a:r>
              <a:rPr lang="en-US" sz="2400" dirty="0" err="1"/>
              <a:t>Alfons</a:t>
            </a:r>
            <a:r>
              <a:rPr lang="en-US" sz="2400" dirty="0"/>
              <a:t>. "On the inviscid instability of the </a:t>
            </a:r>
            <a:r>
              <a:rPr lang="en-US" sz="2400" dirty="0" err="1"/>
              <a:t>hyperbolictangent</a:t>
            </a:r>
            <a:r>
              <a:rPr lang="en-US" sz="2400" dirty="0"/>
              <a:t> velocity profile." </a:t>
            </a:r>
            <a:r>
              <a:rPr lang="en-US" sz="2400" i="1" dirty="0"/>
              <a:t>Journal of Fluid Mechanics</a:t>
            </a:r>
            <a:r>
              <a:rPr lang="en-US" sz="2400" dirty="0"/>
              <a:t> 19.4 (1964): 543-556.</a:t>
            </a:r>
            <a:endParaRPr lang="en-US" sz="2400" dirty="0" smtClean="0"/>
          </a:p>
          <a:p>
            <a:r>
              <a:rPr lang="en-US" sz="2400" dirty="0" smtClean="0"/>
              <a:t>[3] </a:t>
            </a:r>
            <a:r>
              <a:rPr lang="en-US" sz="2400" dirty="0" err="1"/>
              <a:t>Blumen</a:t>
            </a:r>
            <a:r>
              <a:rPr lang="en-US" sz="2400" dirty="0"/>
              <a:t>, William. "Shear layer instability of an inviscid compressible fluid." </a:t>
            </a:r>
            <a:r>
              <a:rPr lang="en-US" sz="2400" i="1" dirty="0"/>
              <a:t>Journal of Fluid Mechanics</a:t>
            </a:r>
            <a:r>
              <a:rPr lang="en-US" sz="2400" dirty="0"/>
              <a:t> 40.4 (1970): 769-781.</a:t>
            </a:r>
            <a:endParaRPr lang="en-US" sz="2400" dirty="0" smtClean="0"/>
          </a:p>
          <a:p>
            <a:r>
              <a:rPr lang="en-US" sz="2400" dirty="0" smtClean="0"/>
              <a:t>[4] </a:t>
            </a:r>
            <a:r>
              <a:rPr lang="en-US" sz="2400" dirty="0" err="1"/>
              <a:t>Kozdon</a:t>
            </a:r>
            <a:r>
              <a:rPr lang="en-US" sz="2400" dirty="0"/>
              <a:t>, Jeremy E., and Lucas C. Wilcox. "Stable coupling of nonconforming, high-order finite difference methods." </a:t>
            </a:r>
            <a:r>
              <a:rPr lang="en-US" sz="2400" i="1" dirty="0"/>
              <a:t>SIAM Journal on Scientific Computing</a:t>
            </a:r>
            <a:r>
              <a:rPr lang="en-US" sz="2400" dirty="0"/>
              <a:t> 38.2 (2016): A923-A952.</a:t>
            </a:r>
            <a:endParaRPr 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53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Goals for This Outline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07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00" dirty="0" smtClean="0"/>
              <a:t>Describe the two focus topics for the prelim proposal</a:t>
            </a:r>
          </a:p>
          <a:p>
            <a:endParaRPr lang="en-US" sz="2300" dirty="0"/>
          </a:p>
          <a:p>
            <a:endParaRPr lang="en-US" sz="2300" dirty="0" smtClean="0"/>
          </a:p>
          <a:p>
            <a:r>
              <a:rPr lang="en-US" sz="2300" dirty="0" smtClean="0"/>
              <a:t>Establish both the goals and the bounds of the problem(s)</a:t>
            </a:r>
          </a:p>
          <a:p>
            <a:pPr lvl="1"/>
            <a:r>
              <a:rPr lang="en-US" sz="1900" dirty="0" smtClean="0"/>
              <a:t>“Must-haves” and “nice-to-haves”</a:t>
            </a:r>
          </a:p>
          <a:p>
            <a:pPr lvl="1"/>
            <a:endParaRPr lang="en-US" sz="1900" dirty="0"/>
          </a:p>
          <a:p>
            <a:endParaRPr lang="en-US" sz="2300" dirty="0" smtClean="0"/>
          </a:p>
          <a:p>
            <a:r>
              <a:rPr lang="en-US" sz="2300" dirty="0" smtClean="0"/>
              <a:t>Lay out a plan for accomplishing these goals, for now in minimal detail</a:t>
            </a:r>
          </a:p>
          <a:p>
            <a:endParaRPr lang="en-US" sz="2300" dirty="0"/>
          </a:p>
          <a:p>
            <a:endParaRPr lang="en-US" sz="2300" dirty="0" smtClean="0"/>
          </a:p>
          <a:p>
            <a:r>
              <a:rPr lang="en-US" sz="2300" dirty="0" smtClean="0"/>
              <a:t>State the current status of each project</a:t>
            </a:r>
            <a:endParaRPr lang="en-US" sz="2300" dirty="0"/>
          </a:p>
          <a:p>
            <a:endParaRPr lang="en-US" sz="2300" dirty="0" smtClean="0"/>
          </a:p>
          <a:p>
            <a:endParaRPr lang="en-US" sz="2300" dirty="0"/>
          </a:p>
          <a:p>
            <a:endParaRPr lang="en-US" sz="23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12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09" y="2780905"/>
            <a:ext cx="8602181" cy="893135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Time Integration of Reacting Flows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43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The Topic/Problem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07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The mission statement: develop stable, accurate, and efficient multi-rate time integration schemes for reacting flows</a:t>
            </a:r>
            <a:endParaRPr lang="en-US" sz="24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81" y="2094338"/>
            <a:ext cx="4214019" cy="3592451"/>
          </a:xfrm>
          <a:prstGeom prst="rect">
            <a:avLst/>
          </a:prstGeom>
          <a:ln w="31750">
            <a:solidFill>
              <a:srgbClr val="92D050"/>
            </a:solidFill>
          </a:ln>
        </p:spPr>
      </p:pic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5107885" y="1945822"/>
            <a:ext cx="3464617" cy="4245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Chemical source terms in governing equations tend to be stiff, setting the limiting </a:t>
            </a:r>
            <a:r>
              <a:rPr lang="en-US" sz="2000" dirty="0" err="1" smtClean="0"/>
              <a:t>timestep</a:t>
            </a:r>
            <a:r>
              <a:rPr lang="en-US" sz="2000" dirty="0" smtClean="0"/>
              <a:t> to be oppressively low relative to the fluid motion or requiring implicit treatment</a:t>
            </a:r>
          </a:p>
          <a:p>
            <a:r>
              <a:rPr lang="en-US" sz="2000" dirty="0" smtClean="0"/>
              <a:t>As with disparate overset mesh sizes, this presents an opportunity for multi-rate to save the day</a:t>
            </a:r>
          </a:p>
        </p:txBody>
      </p:sp>
      <p:sp>
        <p:nvSpPr>
          <p:cNvPr id="4" name="Rectangle 3"/>
          <p:cNvSpPr/>
          <p:nvPr/>
        </p:nvSpPr>
        <p:spPr>
          <a:xfrm>
            <a:off x="4153989" y="3892731"/>
            <a:ext cx="608511" cy="30044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Elbow Connector 7"/>
          <p:cNvCxnSpPr/>
          <p:nvPr/>
        </p:nvCxnSpPr>
        <p:spPr>
          <a:xfrm rot="16200000" flipH="1">
            <a:off x="3971195" y="4715603"/>
            <a:ext cx="1659118" cy="614265"/>
          </a:xfrm>
          <a:prstGeom prst="bentConnector3">
            <a:avLst>
              <a:gd name="adj1" fmla="val 100054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107885" y="5713793"/>
            <a:ext cx="1744328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Species production rates (stiff)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07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Goals and Bounds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0771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Must-have: demonstrate a novel scheme (adaptive implicit-explicit multi-rate) driving a canonical or demonstrative reacting flow problem (more) correctly and (more) efficiently</a:t>
            </a:r>
          </a:p>
          <a:p>
            <a:pPr lvl="1"/>
            <a:r>
              <a:rPr lang="en-US" sz="2000" dirty="0" smtClean="0"/>
              <a:t>Monitor and maintain presence of solution on constraint manifold (ideal gas law)</a:t>
            </a:r>
          </a:p>
          <a:p>
            <a:r>
              <a:rPr lang="en-US" sz="2400" dirty="0" smtClean="0"/>
              <a:t>Nice-to-have: report on and/or optimize time integration within design space presented by </a:t>
            </a:r>
            <a:r>
              <a:rPr lang="en-US" sz="2400" dirty="0" err="1" smtClean="0"/>
              <a:t>adaptivity</a:t>
            </a:r>
            <a:r>
              <a:rPr lang="en-US" sz="2400" dirty="0" smtClean="0"/>
              <a:t> choices (see next slide)</a:t>
            </a:r>
            <a:endParaRPr lang="en-US" sz="2000" dirty="0" smtClean="0"/>
          </a:p>
          <a:p>
            <a:r>
              <a:rPr lang="en-US" sz="2400" dirty="0" smtClean="0"/>
              <a:t>Nice-to-have: demonstrate tangible improvement over CVODE (state of the art) in at least one metric</a:t>
            </a:r>
          </a:p>
          <a:p>
            <a:r>
              <a:rPr lang="en-US" sz="2400" dirty="0" smtClean="0"/>
              <a:t>Beyond our bounds: multivariable solves incurred by certain situations (multiple coupled implicit RHSs, IMEX LTE)</a:t>
            </a:r>
            <a:endParaRPr 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204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The Plan</a:t>
            </a:r>
            <a:endParaRPr lang="en-US" dirty="0"/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242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Implement multi-rate Adams integrators (established as a viable vehicle for performance improvement by [1])</a:t>
            </a:r>
          </a:p>
          <a:p>
            <a:pPr lvl="1"/>
            <a:r>
              <a:rPr lang="en-US" sz="2000" dirty="0"/>
              <a:t>A</a:t>
            </a:r>
            <a:r>
              <a:rPr lang="en-US" sz="2000" dirty="0" smtClean="0"/>
              <a:t>dd ability to integrate chemistry implicitly, and at a different </a:t>
            </a:r>
            <a:r>
              <a:rPr lang="en-US" sz="2000" dirty="0" err="1" smtClean="0"/>
              <a:t>timestep</a:t>
            </a:r>
            <a:r>
              <a:rPr lang="en-US" sz="2000" dirty="0" smtClean="0"/>
              <a:t> than that of the fluid motion</a:t>
            </a:r>
          </a:p>
          <a:p>
            <a:pPr lvl="1"/>
            <a:r>
              <a:rPr lang="en-US" sz="2000" dirty="0" smtClean="0"/>
              <a:t>Coupling the chemistry with the fluid RHS will elevate temporal accuracy beyond that of the previous splitting approach (first order)</a:t>
            </a:r>
            <a:endParaRPr lang="en-US" sz="2000" dirty="0" smtClean="0"/>
          </a:p>
          <a:p>
            <a:pPr lvl="1"/>
            <a:r>
              <a:rPr lang="en-US" sz="2000" dirty="0" err="1" smtClean="0"/>
              <a:t>Timestep</a:t>
            </a:r>
            <a:r>
              <a:rPr lang="en-US" sz="2000" dirty="0" smtClean="0"/>
              <a:t> </a:t>
            </a:r>
            <a:r>
              <a:rPr lang="en-US" sz="2000" dirty="0" err="1" smtClean="0"/>
              <a:t>adaptivity</a:t>
            </a:r>
            <a:r>
              <a:rPr lang="en-US" sz="2000" dirty="0" smtClean="0"/>
              <a:t> also identified as critical need in early testing – add this capability to multi-rate Adams integration using local error estimates as with ODE45/CVODE</a:t>
            </a:r>
          </a:p>
          <a:p>
            <a:r>
              <a:rPr lang="en-US" sz="2400" dirty="0" smtClean="0"/>
              <a:t>This latter capability also introduces a number of design choices worth exploring</a:t>
            </a:r>
          </a:p>
          <a:p>
            <a:pPr lvl="1"/>
            <a:r>
              <a:rPr lang="en-US" sz="2000" dirty="0" err="1" smtClean="0"/>
              <a:t>Timestep</a:t>
            </a:r>
            <a:r>
              <a:rPr lang="en-US" sz="2000" dirty="0" smtClean="0"/>
              <a:t> </a:t>
            </a:r>
            <a:r>
              <a:rPr lang="en-US" sz="2000" dirty="0" err="1" smtClean="0"/>
              <a:t>adaptivity</a:t>
            </a:r>
            <a:r>
              <a:rPr lang="en-US" sz="2000" dirty="0" smtClean="0"/>
              <a:t> versus step ratio </a:t>
            </a:r>
            <a:r>
              <a:rPr lang="en-US" sz="2000" dirty="0" err="1" smtClean="0"/>
              <a:t>adaptivity</a:t>
            </a:r>
            <a:endParaRPr lang="en-US" sz="2000" dirty="0" smtClean="0"/>
          </a:p>
          <a:p>
            <a:pPr lvl="1"/>
            <a:r>
              <a:rPr lang="en-US" sz="2000" dirty="0" smtClean="0"/>
              <a:t>Track local error/make </a:t>
            </a:r>
            <a:r>
              <a:rPr lang="en-US" sz="2000" dirty="0" err="1" smtClean="0"/>
              <a:t>adaptivity</a:t>
            </a:r>
            <a:r>
              <a:rPr lang="en-US" sz="2000" dirty="0" smtClean="0"/>
              <a:t> decisions based on subset of solution components?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5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The Plan (cont’d)</a:t>
            </a:r>
            <a:endParaRPr lang="en-US" dirty="0"/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4597398" cy="5242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Software:</a:t>
            </a:r>
            <a:r>
              <a:rPr lang="en-US" sz="2400" b="1" dirty="0"/>
              <a:t> </a:t>
            </a:r>
            <a:r>
              <a:rPr lang="en-US" sz="2400" dirty="0" smtClean="0"/>
              <a:t>PlasCom2 (fluid solver), Leap/</a:t>
            </a:r>
            <a:r>
              <a:rPr lang="en-US" sz="2400" dirty="0" err="1" smtClean="0"/>
              <a:t>Dagrt</a:t>
            </a:r>
            <a:r>
              <a:rPr lang="en-US" sz="2400" dirty="0" smtClean="0"/>
              <a:t> (code generation for integrators), PyJac-V2 (code generation for chemical kinetic Jacobians)</a:t>
            </a:r>
          </a:p>
          <a:p>
            <a:r>
              <a:rPr lang="en-US" sz="2400" b="1" dirty="0" smtClean="0"/>
              <a:t>Application: </a:t>
            </a:r>
            <a:r>
              <a:rPr lang="en-US" sz="2400" dirty="0" smtClean="0"/>
              <a:t>demonstrative reacting mixing layer problem</a:t>
            </a:r>
          </a:p>
          <a:p>
            <a:pPr lvl="1"/>
            <a:r>
              <a:rPr lang="en-US" sz="2000" dirty="0" smtClean="0"/>
              <a:t>Hyperbolic tangent velocity profile as </a:t>
            </a:r>
            <a:r>
              <a:rPr lang="en-US" sz="2000" dirty="0" err="1" smtClean="0"/>
              <a:t>baseflow</a:t>
            </a:r>
            <a:r>
              <a:rPr lang="en-US" sz="2000" dirty="0" smtClean="0"/>
              <a:t> ([2], [3])</a:t>
            </a:r>
          </a:p>
          <a:p>
            <a:pPr lvl="1"/>
            <a:r>
              <a:rPr lang="en-US" sz="2000" dirty="0" smtClean="0"/>
              <a:t>San Diego 9-species chemical mechanism</a:t>
            </a:r>
            <a:endParaRPr lang="en-US" sz="2000" dirty="0"/>
          </a:p>
          <a:p>
            <a:pPr lvl="1"/>
            <a:r>
              <a:rPr lang="en-US" sz="2000" dirty="0" smtClean="0"/>
              <a:t>Initial condition: introduce temperature variation to localize </a:t>
            </a:r>
            <a:r>
              <a:rPr lang="en-US" sz="2000" dirty="0" err="1" smtClean="0"/>
              <a:t>autoignition</a:t>
            </a:r>
            <a:r>
              <a:rPr lang="en-US" sz="2000" dirty="0" smtClean="0"/>
              <a:t> to the mixing layer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515" y="952500"/>
            <a:ext cx="4258485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47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7" y="220585"/>
            <a:ext cx="8602181" cy="893135"/>
          </a:xfrm>
        </p:spPr>
        <p:txBody>
          <a:bodyPr>
            <a:normAutofit/>
          </a:bodyPr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sp>
        <p:nvSpPr>
          <p:cNvPr id="58" name="Text Box 27">
            <a:extLst>
              <a:ext uri="{FF2B5EF4-FFF2-40B4-BE49-F238E27FC236}">
                <a16:creationId xmlns="" xmlns:a16="http://schemas.microsoft.com/office/drawing/2014/main" id="{0D69748A-7B42-493B-B001-A16AA7D480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2074" y="5852293"/>
            <a:ext cx="195643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600" u="none" dirty="0">
                <a:solidFill>
                  <a:schemeClr val="bg1"/>
                </a:solidFill>
                <a:latin typeface="+mj-lt"/>
              </a:rPr>
              <a:t>Ablation test </a:t>
            </a:r>
            <a:r>
              <a:rPr lang="en-US" sz="1600" u="none">
                <a:solidFill>
                  <a:schemeClr val="bg1"/>
                </a:solidFill>
                <a:latin typeface="+mj-lt"/>
              </a:rPr>
              <a:t>(VKI)</a:t>
            </a:r>
            <a:endParaRPr lang="en-US" sz="1600" u="none" baseline="-25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Content Placeholder 2">
            <a:extLst>
              <a:ext uri="{FF2B5EF4-FFF2-40B4-BE49-F238E27FC236}">
                <a16:creationId xmlns="" xmlns:a16="http://schemas.microsoft.com/office/drawing/2014/main" id="{9EFBBFC5-9F91-443F-AD5B-19284ED23BFA}"/>
              </a:ext>
            </a:extLst>
          </p:cNvPr>
          <p:cNvSpPr txBox="1">
            <a:spLocks/>
          </p:cNvSpPr>
          <p:nvPr/>
        </p:nvSpPr>
        <p:spPr>
          <a:xfrm>
            <a:off x="381002" y="1113720"/>
            <a:ext cx="8191500" cy="5242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84B26"/>
              </a:buClr>
              <a:buFont typeface="System Font Regular"/>
              <a:buChar char="▸"/>
              <a:defRPr sz="2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Arial" panose="020B0604020202020204" pitchFamily="34" charset="0"/>
              <a:buChar char="•"/>
              <a:defRPr sz="24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84B26"/>
              </a:buClr>
              <a:buFont typeface="System Font Regular"/>
              <a:buChar char="◦"/>
              <a:defRPr sz="20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32C45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Leap RK IMEX integration built into PlasCom2, using </a:t>
            </a:r>
            <a:r>
              <a:rPr lang="en-US" sz="2400" dirty="0" err="1" smtClean="0"/>
              <a:t>PyJac</a:t>
            </a:r>
            <a:r>
              <a:rPr lang="en-US" sz="2400" dirty="0" smtClean="0"/>
              <a:t>-generated chemical Jacobian for implicit solve</a:t>
            </a:r>
          </a:p>
          <a:p>
            <a:pPr lvl="1"/>
            <a:r>
              <a:rPr lang="en-US" sz="2000" dirty="0" err="1" smtClean="0"/>
              <a:t>PyJac</a:t>
            </a:r>
            <a:r>
              <a:rPr lang="en-US" sz="2000" dirty="0" smtClean="0"/>
              <a:t> modified to include NASA9 thermodynamic polynomials (useful/required for maintaining accuracy for ignition problems with large temperature ranges)</a:t>
            </a:r>
          </a:p>
          <a:p>
            <a:r>
              <a:rPr lang="en-US" sz="2400" dirty="0" smtClean="0"/>
              <a:t>Adams-Moulton integrators implemented as baseline for implicit treatment of chemistry in multi-rate Adams</a:t>
            </a:r>
          </a:p>
          <a:p>
            <a:r>
              <a:rPr lang="en-US" sz="2400" dirty="0" smtClean="0"/>
              <a:t>Error-informed </a:t>
            </a:r>
            <a:r>
              <a:rPr lang="en-US" sz="2400" dirty="0" err="1" smtClean="0"/>
              <a:t>timestep</a:t>
            </a:r>
            <a:r>
              <a:rPr lang="en-US" sz="2400" dirty="0" smtClean="0"/>
              <a:t> </a:t>
            </a:r>
            <a:r>
              <a:rPr lang="en-US" sz="2400" dirty="0" err="1" smtClean="0"/>
              <a:t>adaptivity</a:t>
            </a:r>
            <a:r>
              <a:rPr lang="en-US" sz="2400" dirty="0" smtClean="0"/>
              <a:t> incorporated into single-rate and multi-rate Adams integrators</a:t>
            </a:r>
          </a:p>
          <a:p>
            <a:pPr lvl="1"/>
            <a:r>
              <a:rPr lang="en-US" sz="2000" dirty="0" smtClean="0"/>
              <a:t>Local error estimate formed using explicit methods of differing orders</a:t>
            </a:r>
          </a:p>
          <a:p>
            <a:r>
              <a:rPr lang="en-US" sz="2400" dirty="0" smtClean="0"/>
              <a:t>Implicit-explicit multi-rate w/</a:t>
            </a:r>
            <a:r>
              <a:rPr lang="en-US" sz="2400" dirty="0" err="1" smtClean="0"/>
              <a:t>adaptivity</a:t>
            </a:r>
            <a:r>
              <a:rPr lang="en-US" sz="2400" dirty="0" smtClean="0"/>
              <a:t> in development</a:t>
            </a:r>
          </a:p>
          <a:p>
            <a:r>
              <a:rPr lang="en-US" sz="2400" dirty="0" smtClean="0"/>
              <a:t>Test problem(s) in development</a:t>
            </a:r>
          </a:p>
          <a:p>
            <a:pPr lvl="1"/>
            <a:r>
              <a:rPr lang="en-US" sz="2000" dirty="0" smtClean="0"/>
              <a:t>Mixing layer (demonstrative case)</a:t>
            </a:r>
          </a:p>
          <a:p>
            <a:pPr lvl="1"/>
            <a:r>
              <a:rPr lang="en-US" sz="2000" dirty="0" smtClean="0"/>
              <a:t>One-dimensional laminar flame (baseline case?)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03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8D4E8B-4E38-DE42-A811-FAC08FD5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909" y="2495007"/>
            <a:ext cx="8602181" cy="117903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Energy-Stable Hybrid Spatial </a:t>
            </a:r>
            <a:r>
              <a:rPr lang="en-US" dirty="0" err="1" smtClean="0"/>
              <a:t>Discretizations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07648-5E8E-4E41-8BB9-E38920FCCC5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72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35296</TotalTime>
  <Words>1033</Words>
  <Application>Microsoft Macintosh PowerPoint</Application>
  <PresentationFormat>Letter Paper (8.5x11 in)</PresentationFormat>
  <Paragraphs>126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System Font Regular</vt:lpstr>
      <vt:lpstr>Arial</vt:lpstr>
      <vt:lpstr>Office Theme</vt:lpstr>
      <vt:lpstr>Preliminary Exam – Proposal Outline (December 2020)</vt:lpstr>
      <vt:lpstr>Goals for This Outline</vt:lpstr>
      <vt:lpstr>Time Integration of Reacting Flows</vt:lpstr>
      <vt:lpstr>The Topic/Problem</vt:lpstr>
      <vt:lpstr>Goals and Bounds</vt:lpstr>
      <vt:lpstr>The Plan</vt:lpstr>
      <vt:lpstr>The Plan (cont’d)</vt:lpstr>
      <vt:lpstr>Current Status</vt:lpstr>
      <vt:lpstr>Energy-Stable Hybrid Spatial Discretizations</vt:lpstr>
      <vt:lpstr>The Topic/Problem</vt:lpstr>
      <vt:lpstr>Goals and Bounds</vt:lpstr>
      <vt:lpstr>The Plan</vt:lpstr>
      <vt:lpstr>The Plan (cont’d)</vt:lpstr>
      <vt:lpstr>Current Status</vt:lpstr>
      <vt:lpstr>References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349</cp:revision>
  <cp:lastPrinted>2019-09-29T13:51:37Z</cp:lastPrinted>
  <dcterms:created xsi:type="dcterms:W3CDTF">2019-09-11T01:44:20Z</dcterms:created>
  <dcterms:modified xsi:type="dcterms:W3CDTF">2020-12-22T13:36:01Z</dcterms:modified>
</cp:coreProperties>
</file>

<file path=docProps/thumbnail.jpeg>
</file>